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71" r:id="rId6"/>
    <p:sldId id="260" r:id="rId7"/>
    <p:sldId id="261" r:id="rId8"/>
    <p:sldId id="262" r:id="rId9"/>
    <p:sldId id="263" r:id="rId10"/>
    <p:sldId id="264" r:id="rId11"/>
    <p:sldId id="265" r:id="rId12"/>
    <p:sldId id="266" r:id="rId13"/>
    <p:sldId id="267" r:id="rId14"/>
    <p:sldId id="268" r:id="rId15"/>
    <p:sldId id="270"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49531-3216-422E-B220-256BC11C3C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C13195-4CC3-4836-ADC0-BA54DAB7AD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8513D-A059-4C22-9654-9F31ACB74837}"/>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25721907-97AA-493B-A10B-124D0EFD91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FA924-920F-4574-AE65-66CA1792CD60}"/>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47459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64D62-5E29-4B38-BD00-E3893EC61D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758676-2744-4057-88CE-96945ACFF8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AC599-B5F6-4C49-AD36-51BFA230EE20}"/>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D32BE8AF-E21C-4D4C-B075-FA8645D4B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B647C3-53E2-4C91-9461-0D9EC396D53B}"/>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518891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EEAA49-6B0C-40D1-AC64-13615EAE85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39A856-8669-44E0-9637-9143A5CF3E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D0A72C-D34D-4B0C-B604-010A8F3EB650}"/>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1FC7539B-6156-47B5-A819-5C9703BFF5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B3220-1995-45CA-8964-9D71010BEB75}"/>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259790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9CCB8-06F8-48B4-82C3-5CB79E813F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926165-3DE5-42AD-A15C-8CD208D207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65B469-D700-4935-8C10-65C6C1478B26}"/>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C232F9F5-C500-47F3-BBB2-E4D2091850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1A1BA-51D8-43B0-ABFE-B7689F1D4590}"/>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483686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C0112-2BEC-4A17-97B7-2B6771F73C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F9D0221-1204-4AF3-A135-51DBB9327F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FFAFF2-09CA-40FD-B270-4B82A0855996}"/>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95CD7866-03D0-4406-B459-7A0AE3B8EE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82D245-036C-4B2D-B9C5-8654BE2A977A}"/>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7032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AE9B-BCF8-4F8C-BF60-DA46D79F93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A618F6-EB0F-49B2-AC39-7880517618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0121FB-BD02-4183-8E82-6375E7E015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8DA3A4-FD1C-40A7-939E-F9385433CBAF}"/>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6" name="Footer Placeholder 5">
            <a:extLst>
              <a:ext uri="{FF2B5EF4-FFF2-40B4-BE49-F238E27FC236}">
                <a16:creationId xmlns:a16="http://schemas.microsoft.com/office/drawing/2014/main" id="{7FCB8773-E7EE-44FC-85FD-363F071359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06411-1D5D-4E97-8081-F4FCD066FC2F}"/>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2076038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FD3C6-5B9E-495A-88E0-29225A4EF8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B38C72-B09B-4B4F-A960-F8695113F1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DF9BEA-BEF3-4C5A-A9F3-BD949C1773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797D2E-C557-4665-B5D9-57AAAE64E5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4C9F43-8A81-4601-BF50-061014291A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D84D69-9C28-4586-91EE-3105BD43DD2D}"/>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8" name="Footer Placeholder 7">
            <a:extLst>
              <a:ext uri="{FF2B5EF4-FFF2-40B4-BE49-F238E27FC236}">
                <a16:creationId xmlns:a16="http://schemas.microsoft.com/office/drawing/2014/main" id="{A5257EE4-7BD6-4773-8B88-B88CE609A4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D62AB1-A226-44A3-B26E-8EC9BD6CDE0F}"/>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07535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03C0C-D294-4EFB-A75F-A0ACC25C2E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2A9B7C-2CBC-49F1-9082-C0F20B3F9B81}"/>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4" name="Footer Placeholder 3">
            <a:extLst>
              <a:ext uri="{FF2B5EF4-FFF2-40B4-BE49-F238E27FC236}">
                <a16:creationId xmlns:a16="http://schemas.microsoft.com/office/drawing/2014/main" id="{B76A747D-1369-4155-AA2C-35B03D9363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95B1A7-8344-47FC-9D5E-E493F34D8594}"/>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994360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51ADD6-8F41-46AC-AAEC-F06DB0A97915}"/>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3" name="Footer Placeholder 2">
            <a:extLst>
              <a:ext uri="{FF2B5EF4-FFF2-40B4-BE49-F238E27FC236}">
                <a16:creationId xmlns:a16="http://schemas.microsoft.com/office/drawing/2014/main" id="{333DCC04-E649-4B92-9454-403406995F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16A541-C498-41B8-8A52-C6F2DD97AC3A}"/>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026145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7018D-3EA2-4E12-9560-A47545F15E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F02C0F-7394-44A4-8D74-C2998BF09E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A81876-C6D2-4C57-8265-56EF270079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16C957-F3A6-4D5A-B05B-593C78B92839}"/>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6" name="Footer Placeholder 5">
            <a:extLst>
              <a:ext uri="{FF2B5EF4-FFF2-40B4-BE49-F238E27FC236}">
                <a16:creationId xmlns:a16="http://schemas.microsoft.com/office/drawing/2014/main" id="{EE3CEB71-CD8C-48F0-B491-DBD6D06027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8F58D9-BBF4-4591-8B20-906B7A0A8973}"/>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389046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C33AE-6161-4CB2-89BE-F82BEE9528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0F7D3F-1EA5-47FC-9ADB-DD3391F928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CED992-6DDF-4461-B26E-51D857DE70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1F09DE-334F-40FD-9C7C-B3F02F68E501}"/>
              </a:ext>
            </a:extLst>
          </p:cNvPr>
          <p:cNvSpPr>
            <a:spLocks noGrp="1"/>
          </p:cNvSpPr>
          <p:nvPr>
            <p:ph type="dt" sz="half" idx="10"/>
          </p:nvPr>
        </p:nvSpPr>
        <p:spPr/>
        <p:txBody>
          <a:bodyPr/>
          <a:lstStyle/>
          <a:p>
            <a:fld id="{36D26F2A-3B13-4CCA-804A-D4193D086864}" type="datetimeFigureOut">
              <a:rPr lang="en-US" smtClean="0"/>
              <a:t>7/1/2021</a:t>
            </a:fld>
            <a:endParaRPr lang="en-US"/>
          </a:p>
        </p:txBody>
      </p:sp>
      <p:sp>
        <p:nvSpPr>
          <p:cNvPr id="6" name="Footer Placeholder 5">
            <a:extLst>
              <a:ext uri="{FF2B5EF4-FFF2-40B4-BE49-F238E27FC236}">
                <a16:creationId xmlns:a16="http://schemas.microsoft.com/office/drawing/2014/main" id="{942C314E-6E52-4704-B8EA-7E620293E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F9D545-8899-4FDD-AF39-DC006E935752}"/>
              </a:ext>
            </a:extLst>
          </p:cNvPr>
          <p:cNvSpPr>
            <a:spLocks noGrp="1"/>
          </p:cNvSpPr>
          <p:nvPr>
            <p:ph type="sldNum" sz="quarter" idx="12"/>
          </p:nvPr>
        </p:nvSpPr>
        <p:spPr/>
        <p:txBody>
          <a:bodyPr/>
          <a:lstStyle/>
          <a:p>
            <a:fld id="{7D515C5E-4EFD-4E48-9E58-E3D7073F5C4E}" type="slidenum">
              <a:rPr lang="en-US" smtClean="0"/>
              <a:t>‹#›</a:t>
            </a:fld>
            <a:endParaRPr lang="en-US"/>
          </a:p>
        </p:txBody>
      </p:sp>
    </p:spTree>
    <p:extLst>
      <p:ext uri="{BB962C8B-B14F-4D97-AF65-F5344CB8AC3E}">
        <p14:creationId xmlns:p14="http://schemas.microsoft.com/office/powerpoint/2010/main" val="133052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2859C1-E123-41DF-8741-4ABC154413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FD77D8-2665-4A25-A714-63D682C232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9C628A-FC91-4936-AECD-5D759C7538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D26F2A-3B13-4CCA-804A-D4193D086864}" type="datetimeFigureOut">
              <a:rPr lang="en-US" smtClean="0"/>
              <a:t>7/1/2021</a:t>
            </a:fld>
            <a:endParaRPr lang="en-US"/>
          </a:p>
        </p:txBody>
      </p:sp>
      <p:sp>
        <p:nvSpPr>
          <p:cNvPr id="5" name="Footer Placeholder 4">
            <a:extLst>
              <a:ext uri="{FF2B5EF4-FFF2-40B4-BE49-F238E27FC236}">
                <a16:creationId xmlns:a16="http://schemas.microsoft.com/office/drawing/2014/main" id="{EEC11C78-6C65-44FA-8893-E69BC52405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844682-9EC6-40D8-B19C-2DAF5C231F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515C5E-4EFD-4E48-9E58-E3D7073F5C4E}" type="slidenum">
              <a:rPr lang="en-US" smtClean="0"/>
              <a:t>‹#›</a:t>
            </a:fld>
            <a:endParaRPr lang="en-US"/>
          </a:p>
        </p:txBody>
      </p:sp>
    </p:spTree>
    <p:extLst>
      <p:ext uri="{BB962C8B-B14F-4D97-AF65-F5344CB8AC3E}">
        <p14:creationId xmlns:p14="http://schemas.microsoft.com/office/powerpoint/2010/main" val="1280797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nodejs.org/en/blog/release/v12.18.2/"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1B2E8-E828-47AD-AFFC-8E6AF8236DB5}"/>
              </a:ext>
            </a:extLst>
          </p:cNvPr>
          <p:cNvSpPr>
            <a:spLocks noGrp="1"/>
          </p:cNvSpPr>
          <p:nvPr>
            <p:ph type="ctrTitle"/>
          </p:nvPr>
        </p:nvSpPr>
        <p:spPr/>
        <p:txBody>
          <a:bodyPr/>
          <a:lstStyle/>
          <a:p>
            <a:r>
              <a:rPr lang="en-US" dirty="0" err="1"/>
              <a:t>Qaoss</a:t>
            </a:r>
            <a:r>
              <a:rPr lang="en-US" dirty="0"/>
              <a:t> Installation and Configuration</a:t>
            </a:r>
          </a:p>
        </p:txBody>
      </p:sp>
    </p:spTree>
    <p:extLst>
      <p:ext uri="{BB962C8B-B14F-4D97-AF65-F5344CB8AC3E}">
        <p14:creationId xmlns:p14="http://schemas.microsoft.com/office/powerpoint/2010/main" val="83479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28BC76-0FB9-4E41-A529-F4A2B53B8DDA}"/>
              </a:ext>
            </a:extLst>
          </p:cNvPr>
          <p:cNvSpPr txBox="1"/>
          <p:nvPr/>
        </p:nvSpPr>
        <p:spPr>
          <a:xfrm>
            <a:off x="228599" y="133139"/>
            <a:ext cx="11803674" cy="774507"/>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Run the following command </a:t>
            </a:r>
          </a:p>
          <a:p>
            <a:pPr marR="0" lvl="0">
              <a:lnSpc>
                <a:spcPct val="107000"/>
              </a:lnSpc>
              <a:spcBef>
                <a:spcPts val="0"/>
              </a:spcBef>
              <a:spcAft>
                <a:spcPts val="800"/>
              </a:spcAft>
            </a:pP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where you copied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files)\</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node_modules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\bin&gt;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(your authentication token here)</a:t>
            </a:r>
          </a:p>
        </p:txBody>
      </p:sp>
      <p:pic>
        <p:nvPicPr>
          <p:cNvPr id="3" name="Picture 2">
            <a:extLst>
              <a:ext uri="{FF2B5EF4-FFF2-40B4-BE49-F238E27FC236}">
                <a16:creationId xmlns:a16="http://schemas.microsoft.com/office/drawing/2014/main" id="{B74A7D52-0DAD-4D4F-A552-2F43794DD25A}"/>
              </a:ext>
            </a:extLst>
          </p:cNvPr>
          <p:cNvPicPr>
            <a:picLocks noChangeAspect="1"/>
          </p:cNvPicPr>
          <p:nvPr/>
        </p:nvPicPr>
        <p:blipFill>
          <a:blip r:embed="rId2"/>
          <a:stretch>
            <a:fillRect/>
          </a:stretch>
        </p:blipFill>
        <p:spPr>
          <a:xfrm>
            <a:off x="1515594" y="976240"/>
            <a:ext cx="9044354" cy="4929387"/>
          </a:xfrm>
          <a:prstGeom prst="rect">
            <a:avLst/>
          </a:prstGeom>
        </p:spPr>
      </p:pic>
      <p:cxnSp>
        <p:nvCxnSpPr>
          <p:cNvPr id="6" name="Straight Arrow Connector 5">
            <a:extLst>
              <a:ext uri="{FF2B5EF4-FFF2-40B4-BE49-F238E27FC236}">
                <a16:creationId xmlns:a16="http://schemas.microsoft.com/office/drawing/2014/main" id="{2E10A51A-0BD2-4E4F-87FD-DD8BCAED294A}"/>
              </a:ext>
            </a:extLst>
          </p:cNvPr>
          <p:cNvCxnSpPr>
            <a:cxnSpLocks/>
          </p:cNvCxnSpPr>
          <p:nvPr/>
        </p:nvCxnSpPr>
        <p:spPr>
          <a:xfrm flipH="1">
            <a:off x="6351494" y="848458"/>
            <a:ext cx="1781392" cy="158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CE0CFBB-3567-4203-96D1-FA193A68C0CD}"/>
              </a:ext>
            </a:extLst>
          </p:cNvPr>
          <p:cNvCxnSpPr>
            <a:cxnSpLocks/>
          </p:cNvCxnSpPr>
          <p:nvPr/>
        </p:nvCxnSpPr>
        <p:spPr>
          <a:xfrm flipH="1">
            <a:off x="8319247" y="848458"/>
            <a:ext cx="1602872" cy="158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645B3CD-410D-4BEF-8AC9-EA41DAF1C22D}"/>
              </a:ext>
            </a:extLst>
          </p:cNvPr>
          <p:cNvSpPr txBox="1"/>
          <p:nvPr/>
        </p:nvSpPr>
        <p:spPr>
          <a:xfrm>
            <a:off x="2075328" y="6170907"/>
            <a:ext cx="9883589"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You should see the message: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effectLst/>
                <a:latin typeface="Calibri" panose="020F0502020204030204" pitchFamily="34" charset="0"/>
                <a:ea typeface="Calibri" panose="020F0502020204030204" pitchFamily="34" charset="0"/>
                <a:cs typeface="Times New Roman" panose="02020603050405020304" pitchFamily="18" charset="0"/>
              </a:rPr>
              <a:t> saved to configuration file: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ngrok.yml</a:t>
            </a:r>
            <a:endParaRPr lang="en-US" dirty="0"/>
          </a:p>
        </p:txBody>
      </p:sp>
    </p:spTree>
    <p:extLst>
      <p:ext uri="{BB962C8B-B14F-4D97-AF65-F5344CB8AC3E}">
        <p14:creationId xmlns:p14="http://schemas.microsoft.com/office/powerpoint/2010/main" val="175785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512CF43-8888-4B0F-AB8A-4A81670D3DB7}"/>
              </a:ext>
            </a:extLst>
          </p:cNvPr>
          <p:cNvSpPr txBox="1"/>
          <p:nvPr/>
        </p:nvSpPr>
        <p:spPr>
          <a:xfrm>
            <a:off x="502022" y="265866"/>
            <a:ext cx="11447929" cy="1173463"/>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Log into your account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go to "endpoints" --&gt; "domains" and create a custom domain for yourself.</a:t>
            </a:r>
          </a:p>
          <a:p>
            <a:pPr marL="0" marR="0" indent="457200">
              <a:lnSpc>
                <a:spcPct val="107000"/>
              </a:lnSpc>
              <a:spcBef>
                <a:spcPts val="0"/>
              </a:spcBef>
              <a:spcAft>
                <a:spcPts val="8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Eg</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RockAndRoll</a:t>
            </a:r>
            <a:r>
              <a:rPr lang="en-US" sz="1800" dirty="0">
                <a:effectLst/>
                <a:latin typeface="Calibri" panose="020F0502020204030204" pitchFamily="34" charset="0"/>
                <a:ea typeface="Calibri" panose="020F0502020204030204" pitchFamily="34" charset="0"/>
                <a:cs typeface="Times New Roman" panose="02020603050405020304" pitchFamily="18" charset="0"/>
              </a:rPr>
              <a:t>" or anything you want. </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107000"/>
              </a:lnSpc>
              <a:spcBef>
                <a:spcPts val="0"/>
              </a:spcBef>
              <a:spcAft>
                <a:spcPts val="800"/>
              </a:spcAft>
            </a:pPr>
            <a:r>
              <a:rPr lang="en-US" dirty="0">
                <a:latin typeface="Calibri" panose="020F0502020204030204" pitchFamily="34" charset="0"/>
                <a:cs typeface="Times New Roman" panose="02020603050405020304" pitchFamily="18" charset="0"/>
              </a:rPr>
              <a:t>You can create two domains if you’d like. Use one for a personal </a:t>
            </a:r>
            <a:r>
              <a:rPr lang="en-US" dirty="0" err="1">
                <a:latin typeface="Calibri" panose="020F0502020204030204" pitchFamily="34" charset="0"/>
                <a:cs typeface="Times New Roman" panose="02020603050405020304" pitchFamily="18" charset="0"/>
              </a:rPr>
              <a:t>Qaoss</a:t>
            </a:r>
            <a:r>
              <a:rPr lang="en-US" dirty="0">
                <a:latin typeface="Calibri" panose="020F0502020204030204" pitchFamily="34" charset="0"/>
                <a:cs typeface="Times New Roman" panose="02020603050405020304" pitchFamily="18" charset="0"/>
              </a:rPr>
              <a:t> timeline and one for a Group timeline.</a:t>
            </a:r>
          </a:p>
        </p:txBody>
      </p:sp>
      <p:pic>
        <p:nvPicPr>
          <p:cNvPr id="7" name="Picture 6">
            <a:extLst>
              <a:ext uri="{FF2B5EF4-FFF2-40B4-BE49-F238E27FC236}">
                <a16:creationId xmlns:a16="http://schemas.microsoft.com/office/drawing/2014/main" id="{29F88C09-85C9-4408-AD15-363D048777E1}"/>
              </a:ext>
            </a:extLst>
          </p:cNvPr>
          <p:cNvPicPr>
            <a:picLocks noChangeAspect="1"/>
          </p:cNvPicPr>
          <p:nvPr/>
        </p:nvPicPr>
        <p:blipFill>
          <a:blip r:embed="rId2"/>
          <a:stretch>
            <a:fillRect/>
          </a:stretch>
        </p:blipFill>
        <p:spPr>
          <a:xfrm>
            <a:off x="0" y="1951231"/>
            <a:ext cx="12192000" cy="2955538"/>
          </a:xfrm>
          <a:prstGeom prst="rect">
            <a:avLst/>
          </a:prstGeom>
        </p:spPr>
      </p:pic>
      <p:cxnSp>
        <p:nvCxnSpPr>
          <p:cNvPr id="9" name="Straight Arrow Connector 8">
            <a:extLst>
              <a:ext uri="{FF2B5EF4-FFF2-40B4-BE49-F238E27FC236}">
                <a16:creationId xmlns:a16="http://schemas.microsoft.com/office/drawing/2014/main" id="{A3C2126D-C835-4B5D-9DB2-B93EFBE3DDDB}"/>
              </a:ext>
            </a:extLst>
          </p:cNvPr>
          <p:cNvCxnSpPr/>
          <p:nvPr/>
        </p:nvCxnSpPr>
        <p:spPr>
          <a:xfrm flipH="1">
            <a:off x="865094" y="609600"/>
            <a:ext cx="3706906" cy="3514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EF6B3C5-73E3-48B2-A4F9-79545009C258}"/>
              </a:ext>
            </a:extLst>
          </p:cNvPr>
          <p:cNvCxnSpPr/>
          <p:nvPr/>
        </p:nvCxnSpPr>
        <p:spPr>
          <a:xfrm flipH="1">
            <a:off x="900953" y="564776"/>
            <a:ext cx="5365376" cy="39982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718299-CED7-4197-A81D-EA03D7E9DA12}"/>
              </a:ext>
            </a:extLst>
          </p:cNvPr>
          <p:cNvCxnSpPr/>
          <p:nvPr/>
        </p:nvCxnSpPr>
        <p:spPr>
          <a:xfrm>
            <a:off x="8520953" y="555812"/>
            <a:ext cx="2492188" cy="2420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564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AB7E80F-84E6-4655-BD43-F4225C2CDDC6}"/>
              </a:ext>
            </a:extLst>
          </p:cNvPr>
          <p:cNvSpPr txBox="1"/>
          <p:nvPr/>
        </p:nvSpPr>
        <p:spPr>
          <a:xfrm>
            <a:off x="0" y="2618626"/>
            <a:ext cx="11416812" cy="3362011"/>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 your computer in the config folder under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folder </a:t>
            </a:r>
            <a:r>
              <a:rPr lang="en-US" dirty="0">
                <a:latin typeface="Calibri" panose="020F0502020204030204" pitchFamily="34" charset="0"/>
                <a:ea typeface="Calibri" panose="020F0502020204030204" pitchFamily="34" charset="0"/>
                <a:cs typeface="Times New Roman" panose="02020603050405020304" pitchFamily="18" charset="0"/>
              </a:rPr>
              <a:t>right click and open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config.json</a:t>
            </a:r>
            <a:r>
              <a:rPr lang="en-US" sz="1800" dirty="0">
                <a:effectLst/>
                <a:latin typeface="Calibri" panose="020F0502020204030204" pitchFamily="34" charset="0"/>
                <a:ea typeface="Calibri" panose="020F0502020204030204" pitchFamily="34" charset="0"/>
                <a:cs typeface="Times New Roman" panose="02020603050405020304" pitchFamily="18" charset="0"/>
              </a:rPr>
              <a:t> with a text editor like Notepad. Then add your new custom domain name to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ngrok_url</a:t>
            </a:r>
            <a:r>
              <a:rPr lang="en-US" sz="1800" dirty="0">
                <a:effectLst/>
                <a:latin typeface="Calibri" panose="020F0502020204030204" pitchFamily="34" charset="0"/>
                <a:ea typeface="Calibri" panose="020F0502020204030204" pitchFamily="34" charset="0"/>
                <a:cs typeface="Times New Roman" panose="02020603050405020304" pitchFamily="18" charset="0"/>
              </a:rPr>
              <a:t>” parameter and pick an alias for your timeline. Make sure </a:t>
            </a:r>
            <a:r>
              <a:rPr lang="en-US" dirty="0">
                <a:latin typeface="Calibri" panose="020F0502020204030204" pitchFamily="34" charset="0"/>
                <a:ea typeface="Calibri" panose="020F0502020204030204" pitchFamily="34" charset="0"/>
                <a:cs typeface="Times New Roman" panose="02020603050405020304" pitchFamily="18" charset="0"/>
              </a:rPr>
              <a:t>they are</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double quotes.</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"port": "3000",</a:t>
            </a:r>
          </a:p>
          <a:p>
            <a:pPr marL="457200" marR="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"group": "0“,</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ngrok_url</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RockAndRoll</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Make sure it’s in double quotes</a:t>
            </a:r>
          </a:p>
          <a:p>
            <a:pPr marL="457200" marR="0">
              <a:lnSpc>
                <a:spcPct val="107000"/>
              </a:lnSpc>
              <a:spcBef>
                <a:spcPts val="0"/>
              </a:spcBef>
              <a:spcAft>
                <a:spcPts val="800"/>
              </a:spcAft>
            </a:pPr>
            <a:r>
              <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a:t>
            </a:r>
            <a:r>
              <a:rPr lang="en-US" dirty="0" err="1">
                <a:latin typeface="Calibri" panose="020F0502020204030204" pitchFamily="34" charset="0"/>
                <a:ea typeface="Calibri" panose="020F0502020204030204" pitchFamily="34" charset="0"/>
                <a:cs typeface="Times New Roman" panose="02020603050405020304" pitchFamily="18" charset="0"/>
              </a:rPr>
              <a:t>alias":“Elvis</a:t>
            </a:r>
            <a:r>
              <a:rPr lang="en-US" dirty="0">
                <a:latin typeface="Calibri" panose="020F0502020204030204" pitchFamily="34" charset="0"/>
                <a:ea typeface="Calibri" panose="020F0502020204030204" pitchFamily="34" charset="0"/>
                <a:cs typeface="Times New Roman" panose="02020603050405020304" pitchFamily="18" charset="0"/>
              </a:rPr>
              <a:t>“</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p:txBody>
      </p:sp>
      <p:pic>
        <p:nvPicPr>
          <p:cNvPr id="7" name="Picture 6">
            <a:extLst>
              <a:ext uri="{FF2B5EF4-FFF2-40B4-BE49-F238E27FC236}">
                <a16:creationId xmlns:a16="http://schemas.microsoft.com/office/drawing/2014/main" id="{9334CE76-F8FD-4961-93BC-A40885BB8D04}"/>
              </a:ext>
            </a:extLst>
          </p:cNvPr>
          <p:cNvPicPr>
            <a:picLocks noChangeAspect="1"/>
          </p:cNvPicPr>
          <p:nvPr/>
        </p:nvPicPr>
        <p:blipFill>
          <a:blip r:embed="rId2"/>
          <a:stretch>
            <a:fillRect/>
          </a:stretch>
        </p:blipFill>
        <p:spPr>
          <a:xfrm>
            <a:off x="0" y="104234"/>
            <a:ext cx="12192000" cy="1576371"/>
          </a:xfrm>
          <a:prstGeom prst="rect">
            <a:avLst/>
          </a:prstGeom>
        </p:spPr>
      </p:pic>
      <p:cxnSp>
        <p:nvCxnSpPr>
          <p:cNvPr id="13" name="Straight Arrow Connector 12">
            <a:extLst>
              <a:ext uri="{FF2B5EF4-FFF2-40B4-BE49-F238E27FC236}">
                <a16:creationId xmlns:a16="http://schemas.microsoft.com/office/drawing/2014/main" id="{177AA5F4-B3F9-4C6B-87A7-EA017CAF974B}"/>
              </a:ext>
            </a:extLst>
          </p:cNvPr>
          <p:cNvCxnSpPr>
            <a:cxnSpLocks/>
          </p:cNvCxnSpPr>
          <p:nvPr/>
        </p:nvCxnSpPr>
        <p:spPr>
          <a:xfrm flipV="1">
            <a:off x="3121269" y="430823"/>
            <a:ext cx="1943100" cy="22903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6ACAA81-B2F2-49DB-A2CE-A40C1C44232B}"/>
              </a:ext>
            </a:extLst>
          </p:cNvPr>
          <p:cNvCxnSpPr>
            <a:cxnSpLocks/>
          </p:cNvCxnSpPr>
          <p:nvPr/>
        </p:nvCxnSpPr>
        <p:spPr>
          <a:xfrm flipH="1">
            <a:off x="2628900" y="3231173"/>
            <a:ext cx="3467100" cy="1635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DB44319-6E93-4438-84D9-EAFDF0878C5D}"/>
              </a:ext>
            </a:extLst>
          </p:cNvPr>
          <p:cNvCxnSpPr/>
          <p:nvPr/>
        </p:nvCxnSpPr>
        <p:spPr>
          <a:xfrm flipH="1">
            <a:off x="2017835" y="3231173"/>
            <a:ext cx="6967903" cy="2066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0553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5536FF-4DA2-41EC-9622-7E354000B9A5}"/>
              </a:ext>
            </a:extLst>
          </p:cNvPr>
          <p:cNvSpPr txBox="1"/>
          <p:nvPr/>
        </p:nvSpPr>
        <p:spPr>
          <a:xfrm>
            <a:off x="360485" y="798250"/>
            <a:ext cx="11425603"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Double click the Launch.bat file in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folder. Your personal social media website should be up and running.</a:t>
            </a:r>
          </a:p>
        </p:txBody>
      </p:sp>
      <p:pic>
        <p:nvPicPr>
          <p:cNvPr id="7" name="Picture 6">
            <a:extLst>
              <a:ext uri="{FF2B5EF4-FFF2-40B4-BE49-F238E27FC236}">
                <a16:creationId xmlns:a16="http://schemas.microsoft.com/office/drawing/2014/main" id="{C8A9AFD5-F4EF-49D1-BB1D-4F2AB11B5B15}"/>
              </a:ext>
            </a:extLst>
          </p:cNvPr>
          <p:cNvPicPr>
            <a:picLocks noChangeAspect="1"/>
          </p:cNvPicPr>
          <p:nvPr/>
        </p:nvPicPr>
        <p:blipFill>
          <a:blip r:embed="rId2"/>
          <a:stretch>
            <a:fillRect/>
          </a:stretch>
        </p:blipFill>
        <p:spPr>
          <a:xfrm>
            <a:off x="202222" y="1532609"/>
            <a:ext cx="6283553" cy="3259199"/>
          </a:xfrm>
          <a:prstGeom prst="rect">
            <a:avLst/>
          </a:prstGeom>
        </p:spPr>
      </p:pic>
      <p:cxnSp>
        <p:nvCxnSpPr>
          <p:cNvPr id="9" name="Straight Arrow Connector 8">
            <a:extLst>
              <a:ext uri="{FF2B5EF4-FFF2-40B4-BE49-F238E27FC236}">
                <a16:creationId xmlns:a16="http://schemas.microsoft.com/office/drawing/2014/main" id="{2356C6E9-2345-4423-8866-C8CC22D86330}"/>
              </a:ext>
            </a:extLst>
          </p:cNvPr>
          <p:cNvCxnSpPr/>
          <p:nvPr/>
        </p:nvCxnSpPr>
        <p:spPr>
          <a:xfrm flipH="1">
            <a:off x="2158512" y="1173802"/>
            <a:ext cx="272561" cy="34465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56F8C396-A3EF-411E-A956-8E8A38D0641B}"/>
              </a:ext>
            </a:extLst>
          </p:cNvPr>
          <p:cNvPicPr>
            <a:picLocks noChangeAspect="1"/>
          </p:cNvPicPr>
          <p:nvPr/>
        </p:nvPicPr>
        <p:blipFill>
          <a:blip r:embed="rId3"/>
          <a:stretch>
            <a:fillRect/>
          </a:stretch>
        </p:blipFill>
        <p:spPr>
          <a:xfrm>
            <a:off x="5444711" y="4307548"/>
            <a:ext cx="6747289" cy="2550452"/>
          </a:xfrm>
          <a:prstGeom prst="rect">
            <a:avLst/>
          </a:prstGeom>
        </p:spPr>
      </p:pic>
      <p:cxnSp>
        <p:nvCxnSpPr>
          <p:cNvPr id="13" name="Straight Arrow Connector 12">
            <a:extLst>
              <a:ext uri="{FF2B5EF4-FFF2-40B4-BE49-F238E27FC236}">
                <a16:creationId xmlns:a16="http://schemas.microsoft.com/office/drawing/2014/main" id="{D9251321-87AB-4B3B-8DCB-8F111A762935}"/>
              </a:ext>
            </a:extLst>
          </p:cNvPr>
          <p:cNvCxnSpPr/>
          <p:nvPr/>
        </p:nvCxnSpPr>
        <p:spPr>
          <a:xfrm flipH="1">
            <a:off x="6567854" y="1173802"/>
            <a:ext cx="2048608" cy="4031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8947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D2EB584-D343-461A-9A0C-A4B33002C327}"/>
              </a:ext>
            </a:extLst>
          </p:cNvPr>
          <p:cNvSpPr txBox="1"/>
          <p:nvPr/>
        </p:nvSpPr>
        <p:spPr>
          <a:xfrm>
            <a:off x="470388" y="257524"/>
            <a:ext cx="10001250"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browser – Firefox, Edge or Chrome -- and type localhost:3000 in the address bar to begin testing.</a:t>
            </a:r>
          </a:p>
        </p:txBody>
      </p:sp>
      <p:pic>
        <p:nvPicPr>
          <p:cNvPr id="7" name="Picture 6">
            <a:extLst>
              <a:ext uri="{FF2B5EF4-FFF2-40B4-BE49-F238E27FC236}">
                <a16:creationId xmlns:a16="http://schemas.microsoft.com/office/drawing/2014/main" id="{C3EDFB35-B487-4921-AB6C-2033093B263D}"/>
              </a:ext>
            </a:extLst>
          </p:cNvPr>
          <p:cNvPicPr>
            <a:picLocks noChangeAspect="1"/>
          </p:cNvPicPr>
          <p:nvPr/>
        </p:nvPicPr>
        <p:blipFill>
          <a:blip r:embed="rId2"/>
          <a:stretch>
            <a:fillRect/>
          </a:stretch>
        </p:blipFill>
        <p:spPr>
          <a:xfrm>
            <a:off x="574064" y="1628775"/>
            <a:ext cx="10639425" cy="3600450"/>
          </a:xfrm>
          <a:prstGeom prst="rect">
            <a:avLst/>
          </a:prstGeom>
        </p:spPr>
      </p:pic>
      <p:cxnSp>
        <p:nvCxnSpPr>
          <p:cNvPr id="9" name="Straight Arrow Connector 8">
            <a:extLst>
              <a:ext uri="{FF2B5EF4-FFF2-40B4-BE49-F238E27FC236}">
                <a16:creationId xmlns:a16="http://schemas.microsoft.com/office/drawing/2014/main" id="{C53C0741-D52F-4AE9-A565-4A0DC3A9B6CB}"/>
              </a:ext>
            </a:extLst>
          </p:cNvPr>
          <p:cNvCxnSpPr/>
          <p:nvPr/>
        </p:nvCxnSpPr>
        <p:spPr>
          <a:xfrm>
            <a:off x="4167554" y="597877"/>
            <a:ext cx="3547696" cy="20969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5652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394A03-2089-4E42-982F-3E27806A3422}"/>
              </a:ext>
            </a:extLst>
          </p:cNvPr>
          <p:cNvPicPr>
            <a:picLocks noChangeAspect="1"/>
          </p:cNvPicPr>
          <p:nvPr/>
        </p:nvPicPr>
        <p:blipFill>
          <a:blip r:embed="rId2"/>
          <a:stretch>
            <a:fillRect/>
          </a:stretch>
        </p:blipFill>
        <p:spPr>
          <a:xfrm>
            <a:off x="0" y="393998"/>
            <a:ext cx="12192000" cy="6070004"/>
          </a:xfrm>
          <a:prstGeom prst="rect">
            <a:avLst/>
          </a:prstGeom>
        </p:spPr>
      </p:pic>
    </p:spTree>
    <p:extLst>
      <p:ext uri="{BB962C8B-B14F-4D97-AF65-F5344CB8AC3E}">
        <p14:creationId xmlns:p14="http://schemas.microsoft.com/office/powerpoint/2010/main" val="526556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FB6E52-9939-40C1-9BCD-1FB55615FC01}"/>
              </a:ext>
            </a:extLst>
          </p:cNvPr>
          <p:cNvSpPr txBox="1"/>
          <p:nvPr/>
        </p:nvSpPr>
        <p:spPr>
          <a:xfrm>
            <a:off x="738554" y="565254"/>
            <a:ext cx="10937631"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Go to your browsers “Settings” and configure “Downloads” to ask where to save each time. </a:t>
            </a:r>
          </a:p>
        </p:txBody>
      </p:sp>
      <p:pic>
        <p:nvPicPr>
          <p:cNvPr id="7" name="Picture 6">
            <a:extLst>
              <a:ext uri="{FF2B5EF4-FFF2-40B4-BE49-F238E27FC236}">
                <a16:creationId xmlns:a16="http://schemas.microsoft.com/office/drawing/2014/main" id="{0DAB78A9-B785-442F-B580-25F4027D2946}"/>
              </a:ext>
            </a:extLst>
          </p:cNvPr>
          <p:cNvPicPr>
            <a:picLocks noChangeAspect="1"/>
          </p:cNvPicPr>
          <p:nvPr/>
        </p:nvPicPr>
        <p:blipFill>
          <a:blip r:embed="rId2"/>
          <a:stretch>
            <a:fillRect/>
          </a:stretch>
        </p:blipFill>
        <p:spPr>
          <a:xfrm>
            <a:off x="0" y="2056876"/>
            <a:ext cx="12192000" cy="2744247"/>
          </a:xfrm>
          <a:prstGeom prst="rect">
            <a:avLst/>
          </a:prstGeom>
        </p:spPr>
      </p:pic>
      <p:cxnSp>
        <p:nvCxnSpPr>
          <p:cNvPr id="9" name="Straight Arrow Connector 8">
            <a:extLst>
              <a:ext uri="{FF2B5EF4-FFF2-40B4-BE49-F238E27FC236}">
                <a16:creationId xmlns:a16="http://schemas.microsoft.com/office/drawing/2014/main" id="{48D15B5D-8B3F-4343-80B3-29336998C000}"/>
              </a:ext>
            </a:extLst>
          </p:cNvPr>
          <p:cNvCxnSpPr/>
          <p:nvPr/>
        </p:nvCxnSpPr>
        <p:spPr>
          <a:xfrm flipH="1">
            <a:off x="3279531" y="940806"/>
            <a:ext cx="2206869" cy="24881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FD0C022-00CB-461E-B424-3976CD64FDF3}"/>
              </a:ext>
            </a:extLst>
          </p:cNvPr>
          <p:cNvCxnSpPr/>
          <p:nvPr/>
        </p:nvCxnSpPr>
        <p:spPr>
          <a:xfrm flipH="1">
            <a:off x="4655527" y="940806"/>
            <a:ext cx="2061796" cy="3235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F29718B-7A4F-4B14-B4CA-E6DF0EB15314}"/>
              </a:ext>
            </a:extLst>
          </p:cNvPr>
          <p:cNvSpPr txBox="1"/>
          <p:nvPr/>
        </p:nvSpPr>
        <p:spPr>
          <a:xfrm>
            <a:off x="738554" y="5332535"/>
            <a:ext cx="9807819" cy="923330"/>
          </a:xfrm>
          <a:prstGeom prst="rect">
            <a:avLst/>
          </a:prstGeom>
          <a:noFill/>
        </p:spPr>
        <p:txBody>
          <a:bodyPr wrap="square" rtlCol="0">
            <a:spAutoFit/>
          </a:bodyPr>
          <a:lstStyle/>
          <a:p>
            <a:r>
              <a:rPr lang="en-US" dirty="0"/>
              <a:t>Consult your browsers help to find out how to configure download settings. This is needed for sharing posts from other users. Since all your content is saved on your computer, you save shared posts on your computer </a:t>
            </a:r>
            <a:r>
              <a:rPr lang="en-US"/>
              <a:t>as well.</a:t>
            </a:r>
            <a:endParaRPr lang="en-US" dirty="0"/>
          </a:p>
        </p:txBody>
      </p:sp>
    </p:spTree>
    <p:extLst>
      <p:ext uri="{BB962C8B-B14F-4D97-AF65-F5344CB8AC3E}">
        <p14:creationId xmlns:p14="http://schemas.microsoft.com/office/powerpoint/2010/main" val="378003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2B89B3-51E4-4869-95A7-B014144A2A00}"/>
              </a:ext>
            </a:extLst>
          </p:cNvPr>
          <p:cNvSpPr txBox="1"/>
          <p:nvPr/>
        </p:nvSpPr>
        <p:spPr>
          <a:xfrm>
            <a:off x="1437542" y="447846"/>
            <a:ext cx="8304335" cy="671915"/>
          </a:xfrm>
          <a:prstGeom prst="rect">
            <a:avLst/>
          </a:prstGeom>
          <a:noFill/>
        </p:spPr>
        <p:txBody>
          <a:bodyPr wrap="square">
            <a:spAutoFit/>
          </a:bodyPr>
          <a:lstStyle/>
          <a:p>
            <a:pPr marR="0" lvl="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Unzip and c</a:t>
            </a:r>
            <a:r>
              <a:rPr lang="en-US" sz="1800" dirty="0">
                <a:effectLst/>
                <a:latin typeface="Calibri" panose="020F0502020204030204" pitchFamily="34" charset="0"/>
                <a:ea typeface="Calibri" panose="020F0502020204030204" pitchFamily="34" charset="0"/>
                <a:cs typeface="Times New Roman" panose="02020603050405020304" pitchFamily="18" charset="0"/>
              </a:rPr>
              <a:t>opy the entire </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and all its contents to a folder on your local computer where you have full access. The "documents" folder works nice.</a:t>
            </a:r>
          </a:p>
        </p:txBody>
      </p:sp>
      <p:pic>
        <p:nvPicPr>
          <p:cNvPr id="7" name="Picture 6">
            <a:extLst>
              <a:ext uri="{FF2B5EF4-FFF2-40B4-BE49-F238E27FC236}">
                <a16:creationId xmlns:a16="http://schemas.microsoft.com/office/drawing/2014/main" id="{F53E60E2-71BF-4B04-B73E-EDB043C86718}"/>
              </a:ext>
            </a:extLst>
          </p:cNvPr>
          <p:cNvPicPr>
            <a:picLocks noChangeAspect="1"/>
          </p:cNvPicPr>
          <p:nvPr/>
        </p:nvPicPr>
        <p:blipFill>
          <a:blip r:embed="rId2"/>
          <a:stretch>
            <a:fillRect/>
          </a:stretch>
        </p:blipFill>
        <p:spPr>
          <a:xfrm>
            <a:off x="2444261" y="2122666"/>
            <a:ext cx="5428746" cy="3456054"/>
          </a:xfrm>
          <a:prstGeom prst="rect">
            <a:avLst/>
          </a:prstGeom>
        </p:spPr>
      </p:pic>
      <p:cxnSp>
        <p:nvCxnSpPr>
          <p:cNvPr id="9" name="Straight Arrow Connector 8">
            <a:extLst>
              <a:ext uri="{FF2B5EF4-FFF2-40B4-BE49-F238E27FC236}">
                <a16:creationId xmlns:a16="http://schemas.microsoft.com/office/drawing/2014/main" id="{F0697D43-BA30-4E78-B0F9-4FD2054F08B9}"/>
              </a:ext>
            </a:extLst>
          </p:cNvPr>
          <p:cNvCxnSpPr/>
          <p:nvPr/>
        </p:nvCxnSpPr>
        <p:spPr>
          <a:xfrm>
            <a:off x="1186962" y="1380392"/>
            <a:ext cx="1310053" cy="1279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495A5C9-4E55-40EA-83F8-759C97F5D253}"/>
              </a:ext>
            </a:extLst>
          </p:cNvPr>
          <p:cNvCxnSpPr/>
          <p:nvPr/>
        </p:nvCxnSpPr>
        <p:spPr>
          <a:xfrm flipH="1" flipV="1">
            <a:off x="4360985" y="5512777"/>
            <a:ext cx="1674934" cy="897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4569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8D38D56-1206-4812-8F9F-DA2C391ECBF1}"/>
              </a:ext>
            </a:extLst>
          </p:cNvPr>
          <p:cNvSpPr txBox="1"/>
          <p:nvPr/>
        </p:nvSpPr>
        <p:spPr>
          <a:xfrm>
            <a:off x="549520" y="2420432"/>
            <a:ext cx="11390434" cy="774507"/>
          </a:xfrm>
          <a:prstGeom prst="rect">
            <a:avLst/>
          </a:prstGeom>
          <a:noFill/>
        </p:spPr>
        <p:txBody>
          <a:bodyPr wrap="square">
            <a:spAutoFit/>
          </a:bodyPr>
          <a:lstStyle/>
          <a:p>
            <a:pPr marR="0" lvl="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Download and run the node-v12.18.2-x64.msi Windows installer </a:t>
            </a:r>
            <a:r>
              <a:rPr lang="en-US" dirty="0">
                <a:latin typeface="Calibri" panose="020F0502020204030204" pitchFamily="34" charset="0"/>
                <a:ea typeface="Calibri" panose="020F0502020204030204" pitchFamily="34" charset="0"/>
                <a:cs typeface="Times New Roman" panose="02020603050405020304" pitchFamily="18" charset="0"/>
                <a:hlinkClick r:id="rId2"/>
              </a:rPr>
              <a:t>https://nodejs.org/en/blog/release/v12.18.2/</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Accept all the default settings.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3509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2DE8C9-05E9-4E1F-888C-A456D491E29D}"/>
              </a:ext>
            </a:extLst>
          </p:cNvPr>
          <p:cNvSpPr txBox="1"/>
          <p:nvPr/>
        </p:nvSpPr>
        <p:spPr>
          <a:xfrm>
            <a:off x="993532" y="409738"/>
            <a:ext cx="10616710" cy="774507"/>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dos window and test your node installation from the command line by typing: C:\node --version</a:t>
            </a:r>
          </a:p>
          <a:p>
            <a:pPr marL="0" marR="0" indent="45720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It should show: v12.16.3</a:t>
            </a:r>
          </a:p>
        </p:txBody>
      </p:sp>
      <p:pic>
        <p:nvPicPr>
          <p:cNvPr id="7" name="Picture 6">
            <a:extLst>
              <a:ext uri="{FF2B5EF4-FFF2-40B4-BE49-F238E27FC236}">
                <a16:creationId xmlns:a16="http://schemas.microsoft.com/office/drawing/2014/main" id="{60587528-97E8-40A2-83E6-B69D9AF97BE8}"/>
              </a:ext>
            </a:extLst>
          </p:cNvPr>
          <p:cNvPicPr>
            <a:picLocks noChangeAspect="1"/>
          </p:cNvPicPr>
          <p:nvPr/>
        </p:nvPicPr>
        <p:blipFill>
          <a:blip r:embed="rId2"/>
          <a:stretch>
            <a:fillRect/>
          </a:stretch>
        </p:blipFill>
        <p:spPr>
          <a:xfrm>
            <a:off x="0" y="1268478"/>
            <a:ext cx="6166355" cy="5589522"/>
          </a:xfrm>
          <a:prstGeom prst="rect">
            <a:avLst/>
          </a:prstGeom>
        </p:spPr>
      </p:pic>
      <p:cxnSp>
        <p:nvCxnSpPr>
          <p:cNvPr id="9" name="Straight Arrow Connector 8">
            <a:extLst>
              <a:ext uri="{FF2B5EF4-FFF2-40B4-BE49-F238E27FC236}">
                <a16:creationId xmlns:a16="http://schemas.microsoft.com/office/drawing/2014/main" id="{ECAA963A-962A-4F85-9E73-900E8B7D18F1}"/>
              </a:ext>
            </a:extLst>
          </p:cNvPr>
          <p:cNvCxnSpPr/>
          <p:nvPr/>
        </p:nvCxnSpPr>
        <p:spPr>
          <a:xfrm>
            <a:off x="2450969" y="721151"/>
            <a:ext cx="1522429" cy="184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AF4E7C-BF45-46A6-8F5A-C0F9EC1A7400}"/>
              </a:ext>
            </a:extLst>
          </p:cNvPr>
          <p:cNvPicPr>
            <a:picLocks noChangeAspect="1"/>
          </p:cNvPicPr>
          <p:nvPr/>
        </p:nvPicPr>
        <p:blipFill>
          <a:blip r:embed="rId3"/>
          <a:stretch>
            <a:fillRect/>
          </a:stretch>
        </p:blipFill>
        <p:spPr>
          <a:xfrm>
            <a:off x="6166354" y="1268478"/>
            <a:ext cx="6025645" cy="4113619"/>
          </a:xfrm>
          <a:prstGeom prst="rect">
            <a:avLst/>
          </a:prstGeom>
        </p:spPr>
      </p:pic>
      <p:cxnSp>
        <p:nvCxnSpPr>
          <p:cNvPr id="13" name="Straight Arrow Connector 12">
            <a:extLst>
              <a:ext uri="{FF2B5EF4-FFF2-40B4-BE49-F238E27FC236}">
                <a16:creationId xmlns:a16="http://schemas.microsoft.com/office/drawing/2014/main" id="{C7EDEF8D-13EC-4EB2-94CC-0306E0FEEA6F}"/>
              </a:ext>
            </a:extLst>
          </p:cNvPr>
          <p:cNvCxnSpPr>
            <a:cxnSpLocks/>
          </p:cNvCxnSpPr>
          <p:nvPr/>
        </p:nvCxnSpPr>
        <p:spPr>
          <a:xfrm flipH="1">
            <a:off x="7159659" y="721151"/>
            <a:ext cx="2397579" cy="184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3289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01B5BC-6509-4091-A623-628EFACCB8F2}"/>
              </a:ext>
            </a:extLst>
          </p:cNvPr>
          <p:cNvPicPr>
            <a:picLocks noChangeAspect="1"/>
          </p:cNvPicPr>
          <p:nvPr/>
        </p:nvPicPr>
        <p:blipFill>
          <a:blip r:embed="rId2"/>
          <a:stretch>
            <a:fillRect/>
          </a:stretch>
        </p:blipFill>
        <p:spPr>
          <a:xfrm>
            <a:off x="69356" y="0"/>
            <a:ext cx="7196070" cy="3939748"/>
          </a:xfrm>
          <a:prstGeom prst="rect">
            <a:avLst/>
          </a:prstGeom>
        </p:spPr>
      </p:pic>
      <p:sp>
        <p:nvSpPr>
          <p:cNvPr id="8" name="TextBox 7">
            <a:extLst>
              <a:ext uri="{FF2B5EF4-FFF2-40B4-BE49-F238E27FC236}">
                <a16:creationId xmlns:a16="http://schemas.microsoft.com/office/drawing/2014/main" id="{E219AFCB-67BC-4271-A994-35E4FCD02A1E}"/>
              </a:ext>
            </a:extLst>
          </p:cNvPr>
          <p:cNvSpPr txBox="1"/>
          <p:nvPr/>
        </p:nvSpPr>
        <p:spPr>
          <a:xfrm>
            <a:off x="329712" y="4281854"/>
            <a:ext cx="10906857" cy="646331"/>
          </a:xfrm>
          <a:prstGeom prst="rect">
            <a:avLst/>
          </a:prstGeom>
          <a:noFill/>
        </p:spPr>
        <p:txBody>
          <a:bodyPr wrap="square" rtlCol="0">
            <a:spAutoFit/>
          </a:bodyPr>
          <a:lstStyle/>
          <a:p>
            <a:r>
              <a:rPr lang="en-US" dirty="0"/>
              <a:t>In same dos window, switch to the root </a:t>
            </a:r>
            <a:r>
              <a:rPr lang="en-US" dirty="0" err="1"/>
              <a:t>qaoss</a:t>
            </a:r>
            <a:r>
              <a:rPr lang="en-US" dirty="0"/>
              <a:t> folder and type the command ‘</a:t>
            </a:r>
            <a:r>
              <a:rPr lang="en-US" dirty="0" err="1"/>
              <a:t>npm</a:t>
            </a:r>
            <a:r>
              <a:rPr lang="en-US" dirty="0"/>
              <a:t> install’. This will install all the necessary dependencies and can take a minute or two so be patient.  </a:t>
            </a:r>
          </a:p>
        </p:txBody>
      </p:sp>
      <p:cxnSp>
        <p:nvCxnSpPr>
          <p:cNvPr id="12" name="Straight Arrow Connector 11">
            <a:extLst>
              <a:ext uri="{FF2B5EF4-FFF2-40B4-BE49-F238E27FC236}">
                <a16:creationId xmlns:a16="http://schemas.microsoft.com/office/drawing/2014/main" id="{A5E83A76-0D2D-4F0A-B33A-6D5B49E44934}"/>
              </a:ext>
            </a:extLst>
          </p:cNvPr>
          <p:cNvCxnSpPr/>
          <p:nvPr/>
        </p:nvCxnSpPr>
        <p:spPr>
          <a:xfrm flipH="1" flipV="1">
            <a:off x="2198077" y="1046285"/>
            <a:ext cx="1129811" cy="3112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0945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D2CDC5-DC50-4080-ADB9-735F60B17303}"/>
              </a:ext>
            </a:extLst>
          </p:cNvPr>
          <p:cNvSpPr txBox="1"/>
          <p:nvPr/>
        </p:nvSpPr>
        <p:spPr>
          <a:xfrm>
            <a:off x="109904" y="236296"/>
            <a:ext cx="11887200" cy="375552"/>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Sign up for an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account at https://dashboard.ngrok.com/signup. </a:t>
            </a:r>
          </a:p>
        </p:txBody>
      </p:sp>
      <p:pic>
        <p:nvPicPr>
          <p:cNvPr id="7" name="Picture 6">
            <a:extLst>
              <a:ext uri="{FF2B5EF4-FFF2-40B4-BE49-F238E27FC236}">
                <a16:creationId xmlns:a16="http://schemas.microsoft.com/office/drawing/2014/main" id="{8C89E847-36A7-4708-A9EC-FC789412370B}"/>
              </a:ext>
            </a:extLst>
          </p:cNvPr>
          <p:cNvPicPr>
            <a:picLocks noChangeAspect="1"/>
          </p:cNvPicPr>
          <p:nvPr/>
        </p:nvPicPr>
        <p:blipFill>
          <a:blip r:embed="rId2"/>
          <a:stretch>
            <a:fillRect/>
          </a:stretch>
        </p:blipFill>
        <p:spPr>
          <a:xfrm>
            <a:off x="196146" y="986342"/>
            <a:ext cx="11714716" cy="1622387"/>
          </a:xfrm>
          <a:prstGeom prst="rect">
            <a:avLst/>
          </a:prstGeom>
        </p:spPr>
      </p:pic>
      <p:sp>
        <p:nvSpPr>
          <p:cNvPr id="13" name="TextBox 12">
            <a:extLst>
              <a:ext uri="{FF2B5EF4-FFF2-40B4-BE49-F238E27FC236}">
                <a16:creationId xmlns:a16="http://schemas.microsoft.com/office/drawing/2014/main" id="{304AC129-D705-42E0-8A87-8567B85A8669}"/>
              </a:ext>
            </a:extLst>
          </p:cNvPr>
          <p:cNvSpPr txBox="1"/>
          <p:nvPr/>
        </p:nvSpPr>
        <p:spPr>
          <a:xfrm>
            <a:off x="196145" y="2187859"/>
            <a:ext cx="11714715"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Then go to the billing page.</a:t>
            </a:r>
            <a:endParaRPr lang="en-US" dirty="0"/>
          </a:p>
        </p:txBody>
      </p:sp>
      <p:cxnSp>
        <p:nvCxnSpPr>
          <p:cNvPr id="10" name="Straight Arrow Connector 9">
            <a:extLst>
              <a:ext uri="{FF2B5EF4-FFF2-40B4-BE49-F238E27FC236}">
                <a16:creationId xmlns:a16="http://schemas.microsoft.com/office/drawing/2014/main" id="{2454899F-10E2-4F45-BE3B-6F971B3AF687}"/>
              </a:ext>
            </a:extLst>
          </p:cNvPr>
          <p:cNvCxnSpPr/>
          <p:nvPr/>
        </p:nvCxnSpPr>
        <p:spPr>
          <a:xfrm>
            <a:off x="6736976" y="457200"/>
            <a:ext cx="4043083" cy="1048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4D9774D-523F-4AAA-9DF5-9285E3D18E86}"/>
              </a:ext>
            </a:extLst>
          </p:cNvPr>
          <p:cNvPicPr>
            <a:picLocks noChangeAspect="1"/>
          </p:cNvPicPr>
          <p:nvPr/>
        </p:nvPicPr>
        <p:blipFill>
          <a:blip r:embed="rId3"/>
          <a:stretch>
            <a:fillRect/>
          </a:stretch>
        </p:blipFill>
        <p:spPr>
          <a:xfrm>
            <a:off x="0" y="2783524"/>
            <a:ext cx="12192000" cy="4074476"/>
          </a:xfrm>
          <a:prstGeom prst="rect">
            <a:avLst/>
          </a:prstGeom>
        </p:spPr>
      </p:pic>
      <p:cxnSp>
        <p:nvCxnSpPr>
          <p:cNvPr id="19" name="Straight Arrow Connector 18">
            <a:extLst>
              <a:ext uri="{FF2B5EF4-FFF2-40B4-BE49-F238E27FC236}">
                <a16:creationId xmlns:a16="http://schemas.microsoft.com/office/drawing/2014/main" id="{E5318CF7-C1B9-4C29-B6F7-57AB6437AA2B}"/>
              </a:ext>
            </a:extLst>
          </p:cNvPr>
          <p:cNvCxnSpPr/>
          <p:nvPr/>
        </p:nvCxnSpPr>
        <p:spPr>
          <a:xfrm flipH="1">
            <a:off x="839665" y="2505808"/>
            <a:ext cx="1494693" cy="3701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58342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74A653-A594-449E-A618-D50A7D2F0D64}"/>
              </a:ext>
            </a:extLst>
          </p:cNvPr>
          <p:cNvPicPr>
            <a:picLocks noChangeAspect="1"/>
          </p:cNvPicPr>
          <p:nvPr/>
        </p:nvPicPr>
        <p:blipFill>
          <a:blip r:embed="rId2"/>
          <a:stretch>
            <a:fillRect/>
          </a:stretch>
        </p:blipFill>
        <p:spPr>
          <a:xfrm>
            <a:off x="56808" y="1745708"/>
            <a:ext cx="8669557" cy="5112291"/>
          </a:xfrm>
          <a:prstGeom prst="rect">
            <a:avLst/>
          </a:prstGeom>
        </p:spPr>
      </p:pic>
      <p:sp>
        <p:nvSpPr>
          <p:cNvPr id="7" name="TextBox 6">
            <a:extLst>
              <a:ext uri="{FF2B5EF4-FFF2-40B4-BE49-F238E27FC236}">
                <a16:creationId xmlns:a16="http://schemas.microsoft.com/office/drawing/2014/main" id="{6039AC18-DC7F-4321-89A9-E6FF0DC2789C}"/>
              </a:ext>
            </a:extLst>
          </p:cNvPr>
          <p:cNvSpPr txBox="1"/>
          <p:nvPr/>
        </p:nvSpPr>
        <p:spPr>
          <a:xfrm>
            <a:off x="308830" y="224177"/>
            <a:ext cx="6095266" cy="369332"/>
          </a:xfrm>
          <a:prstGeom prst="rect">
            <a:avLst/>
          </a:prstGeom>
          <a:noFill/>
        </p:spPr>
        <p:txBody>
          <a:bodyPr wrap="squar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S</a:t>
            </a:r>
            <a:r>
              <a:rPr lang="en-US" sz="1800" dirty="0">
                <a:effectLst/>
                <a:latin typeface="Calibri" panose="020F0502020204030204" pitchFamily="34" charset="0"/>
                <a:ea typeface="Calibri" panose="020F0502020204030204" pitchFamily="34" charset="0"/>
                <a:cs typeface="Times New Roman" panose="02020603050405020304" pitchFamily="18" charset="0"/>
              </a:rPr>
              <a:t>ign up for a ‘Basic’ account. It's $5/month. </a:t>
            </a:r>
            <a:endParaRPr lang="en-US" dirty="0"/>
          </a:p>
        </p:txBody>
      </p:sp>
      <p:cxnSp>
        <p:nvCxnSpPr>
          <p:cNvPr id="9" name="Straight Arrow Connector 8">
            <a:extLst>
              <a:ext uri="{FF2B5EF4-FFF2-40B4-BE49-F238E27FC236}">
                <a16:creationId xmlns:a16="http://schemas.microsoft.com/office/drawing/2014/main" id="{4B970238-7568-46CE-8005-3C8F5199FA2B}"/>
              </a:ext>
            </a:extLst>
          </p:cNvPr>
          <p:cNvCxnSpPr/>
          <p:nvPr/>
        </p:nvCxnSpPr>
        <p:spPr>
          <a:xfrm>
            <a:off x="2853104" y="677008"/>
            <a:ext cx="250581" cy="2686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727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756D8F4-6538-4E3D-BDB1-DEE8223C72E7}"/>
              </a:ext>
            </a:extLst>
          </p:cNvPr>
          <p:cNvSpPr txBox="1"/>
          <p:nvPr/>
        </p:nvSpPr>
        <p:spPr>
          <a:xfrm>
            <a:off x="470389" y="293980"/>
            <a:ext cx="11135458" cy="671915"/>
          </a:xfrm>
          <a:prstGeom prst="rect">
            <a:avLst/>
          </a:prstGeom>
          <a:noFill/>
        </p:spPr>
        <p:txBody>
          <a:bodyPr wrap="square">
            <a:spAutoFit/>
          </a:bodyPr>
          <a:lstStyle/>
          <a:p>
            <a:pPr marR="0" lv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Once you're signed up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effectLst/>
                <a:latin typeface="Calibri" panose="020F0502020204030204" pitchFamily="34" charset="0"/>
                <a:ea typeface="Calibri" panose="020F0502020204030204" pitchFamily="34" charset="0"/>
                <a:cs typeface="Times New Roman" panose="02020603050405020304" pitchFamily="18" charset="0"/>
              </a:rPr>
              <a:t> will provide you with an authentication token under the ‘Authentication/Your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Authtoken</a:t>
            </a:r>
            <a:r>
              <a:rPr lang="en-US" sz="1800" dirty="0">
                <a:effectLst/>
                <a:latin typeface="Calibri" panose="020F0502020204030204" pitchFamily="34" charset="0"/>
                <a:ea typeface="Calibri" panose="020F0502020204030204" pitchFamily="34" charset="0"/>
                <a:cs typeface="Times New Roman" panose="02020603050405020304" pitchFamily="18" charset="0"/>
              </a:rPr>
              <a:t>’ link in the menu on the left. It’s just a long alphanumeric ID.</a:t>
            </a:r>
          </a:p>
        </p:txBody>
      </p:sp>
      <p:pic>
        <p:nvPicPr>
          <p:cNvPr id="9" name="Picture 8">
            <a:extLst>
              <a:ext uri="{FF2B5EF4-FFF2-40B4-BE49-F238E27FC236}">
                <a16:creationId xmlns:a16="http://schemas.microsoft.com/office/drawing/2014/main" id="{9D447C07-F1C0-4001-8371-BDE911A03C61}"/>
              </a:ext>
            </a:extLst>
          </p:cNvPr>
          <p:cNvPicPr>
            <a:picLocks noChangeAspect="1"/>
          </p:cNvPicPr>
          <p:nvPr/>
        </p:nvPicPr>
        <p:blipFill>
          <a:blip r:embed="rId2"/>
          <a:stretch>
            <a:fillRect/>
          </a:stretch>
        </p:blipFill>
        <p:spPr>
          <a:xfrm>
            <a:off x="0" y="1751196"/>
            <a:ext cx="12192000" cy="3223723"/>
          </a:xfrm>
          <a:prstGeom prst="rect">
            <a:avLst/>
          </a:prstGeom>
        </p:spPr>
      </p:pic>
      <p:cxnSp>
        <p:nvCxnSpPr>
          <p:cNvPr id="11" name="Straight Arrow Connector 10">
            <a:extLst>
              <a:ext uri="{FF2B5EF4-FFF2-40B4-BE49-F238E27FC236}">
                <a16:creationId xmlns:a16="http://schemas.microsoft.com/office/drawing/2014/main" id="{135B8045-3F6D-47B0-AD13-98A718B7F2D2}"/>
              </a:ext>
            </a:extLst>
          </p:cNvPr>
          <p:cNvCxnSpPr/>
          <p:nvPr/>
        </p:nvCxnSpPr>
        <p:spPr>
          <a:xfrm flipH="1">
            <a:off x="1270488" y="584688"/>
            <a:ext cx="7671289" cy="40708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18EB9D9-A249-400F-A1DA-BC84A044C5DD}"/>
              </a:ext>
            </a:extLst>
          </p:cNvPr>
          <p:cNvCxnSpPr/>
          <p:nvPr/>
        </p:nvCxnSpPr>
        <p:spPr>
          <a:xfrm>
            <a:off x="8941777" y="629937"/>
            <a:ext cx="281354" cy="22847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4305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28BC76-0FB9-4E41-A529-F4A2B53B8DDA}"/>
              </a:ext>
            </a:extLst>
          </p:cNvPr>
          <p:cNvSpPr txBox="1"/>
          <p:nvPr/>
        </p:nvSpPr>
        <p:spPr>
          <a:xfrm>
            <a:off x="228599" y="133139"/>
            <a:ext cx="11733335" cy="375552"/>
          </a:xfrm>
          <a:prstGeom prst="rect">
            <a:avLst/>
          </a:prstGeom>
          <a:noFill/>
        </p:spPr>
        <p:txBody>
          <a:bodyPr wrap="square">
            <a:spAutoFit/>
          </a:bodyPr>
          <a:lstStyle/>
          <a:p>
            <a:pPr marR="0" lvl="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Open a dos window again and go to the </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 where you copied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effectLst/>
                <a:latin typeface="Calibri" panose="020F0502020204030204" pitchFamily="34" charset="0"/>
                <a:ea typeface="Calibri" panose="020F0502020204030204" pitchFamily="34" charset="0"/>
                <a:cs typeface="Times New Roman" panose="02020603050405020304" pitchFamily="18" charset="0"/>
              </a:rPr>
              <a:t> files)\</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qaoss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node_modules</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ngrok</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\bin” </a:t>
            </a:r>
            <a:r>
              <a:rPr lang="en-US" sz="1800" dirty="0">
                <a:effectLst/>
                <a:latin typeface="Calibri" panose="020F0502020204030204" pitchFamily="34" charset="0"/>
                <a:ea typeface="Calibri" panose="020F0502020204030204" pitchFamily="34" charset="0"/>
                <a:cs typeface="Times New Roman" panose="02020603050405020304" pitchFamily="18" charset="0"/>
              </a:rPr>
              <a:t>folder.</a:t>
            </a:r>
          </a:p>
        </p:txBody>
      </p:sp>
      <p:pic>
        <p:nvPicPr>
          <p:cNvPr id="7" name="Picture 6">
            <a:extLst>
              <a:ext uri="{FF2B5EF4-FFF2-40B4-BE49-F238E27FC236}">
                <a16:creationId xmlns:a16="http://schemas.microsoft.com/office/drawing/2014/main" id="{833E26C8-7707-4CB5-9D90-429E4298FC6F}"/>
              </a:ext>
            </a:extLst>
          </p:cNvPr>
          <p:cNvPicPr>
            <a:picLocks noChangeAspect="1"/>
          </p:cNvPicPr>
          <p:nvPr/>
        </p:nvPicPr>
        <p:blipFill>
          <a:blip r:embed="rId2"/>
          <a:stretch>
            <a:fillRect/>
          </a:stretch>
        </p:blipFill>
        <p:spPr>
          <a:xfrm>
            <a:off x="2125993" y="932936"/>
            <a:ext cx="8251799" cy="4509704"/>
          </a:xfrm>
          <a:prstGeom prst="rect">
            <a:avLst/>
          </a:prstGeom>
        </p:spPr>
      </p:pic>
      <p:cxnSp>
        <p:nvCxnSpPr>
          <p:cNvPr id="11" name="Straight Arrow Connector 10">
            <a:extLst>
              <a:ext uri="{FF2B5EF4-FFF2-40B4-BE49-F238E27FC236}">
                <a16:creationId xmlns:a16="http://schemas.microsoft.com/office/drawing/2014/main" id="{1511691D-0F8E-4DCC-96DF-F27112D60CE0}"/>
              </a:ext>
            </a:extLst>
          </p:cNvPr>
          <p:cNvCxnSpPr/>
          <p:nvPr/>
        </p:nvCxnSpPr>
        <p:spPr>
          <a:xfrm flipH="1">
            <a:off x="4369777" y="508691"/>
            <a:ext cx="4057650" cy="1517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700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540</Words>
  <Application>Microsoft Office PowerPoint</Application>
  <PresentationFormat>Widescreen</PresentationFormat>
  <Paragraphs>29</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Qaoss Installation and Configuration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Donald Cunningham</dc:creator>
  <cp:lastModifiedBy>Donald Cunningham</cp:lastModifiedBy>
  <cp:revision>39</cp:revision>
  <dcterms:created xsi:type="dcterms:W3CDTF">2021-01-21T18:24:05Z</dcterms:created>
  <dcterms:modified xsi:type="dcterms:W3CDTF">2021-07-01T06:58:53Z</dcterms:modified>
</cp:coreProperties>
</file>

<file path=docProps/thumbnail.jpeg>
</file>